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8" r:id="rId3"/>
    <p:sldId id="275" r:id="rId4"/>
    <p:sldId id="279" r:id="rId5"/>
    <p:sldId id="277" r:id="rId6"/>
    <p:sldId id="282" r:id="rId7"/>
    <p:sldId id="281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F54294-111A-4544-AC83-4538BEA7B3F3}" type="datetimeFigureOut">
              <a:rPr lang="en-US" smtClean="0"/>
              <a:pPr/>
              <a:t>1/19/2012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927C9-A462-4FCE-856E-32058766432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F54294-111A-4544-AC83-4538BEA7B3F3}" type="datetimeFigureOut">
              <a:rPr lang="en-US" smtClean="0"/>
              <a:pPr/>
              <a:t>1/19/2012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927C9-A462-4FCE-856E-32058766432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F54294-111A-4544-AC83-4538BEA7B3F3}" type="datetimeFigureOut">
              <a:rPr lang="en-US" smtClean="0"/>
              <a:pPr/>
              <a:t>1/19/2012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927C9-A462-4FCE-856E-32058766432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F54294-111A-4544-AC83-4538BEA7B3F3}" type="datetimeFigureOut">
              <a:rPr lang="en-US" smtClean="0"/>
              <a:pPr/>
              <a:t>1/19/2012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927C9-A462-4FCE-856E-32058766432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F54294-111A-4544-AC83-4538BEA7B3F3}" type="datetimeFigureOut">
              <a:rPr lang="en-US" smtClean="0"/>
              <a:pPr/>
              <a:t>1/19/2012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927C9-A462-4FCE-856E-32058766432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F54294-111A-4544-AC83-4538BEA7B3F3}" type="datetimeFigureOut">
              <a:rPr lang="en-US" smtClean="0"/>
              <a:pPr/>
              <a:t>1/19/2012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927C9-A462-4FCE-856E-32058766432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F54294-111A-4544-AC83-4538BEA7B3F3}" type="datetimeFigureOut">
              <a:rPr lang="en-US" smtClean="0"/>
              <a:pPr/>
              <a:t>1/19/2012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927C9-A462-4FCE-856E-32058766432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F54294-111A-4544-AC83-4538BEA7B3F3}" type="datetimeFigureOut">
              <a:rPr lang="en-US" smtClean="0"/>
              <a:pPr/>
              <a:t>1/19/2012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927C9-A462-4FCE-856E-32058766432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F54294-111A-4544-AC83-4538BEA7B3F3}" type="datetimeFigureOut">
              <a:rPr lang="en-US" smtClean="0"/>
              <a:pPr/>
              <a:t>1/19/2012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927C9-A462-4FCE-856E-32058766432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F54294-111A-4544-AC83-4538BEA7B3F3}" type="datetimeFigureOut">
              <a:rPr lang="en-US" smtClean="0"/>
              <a:pPr/>
              <a:t>1/19/2012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927C9-A462-4FCE-856E-32058766432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F54294-111A-4544-AC83-4538BEA7B3F3}" type="datetimeFigureOut">
              <a:rPr lang="en-US" smtClean="0"/>
              <a:pPr/>
              <a:t>1/19/2012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927C9-A462-4FCE-856E-32058766432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F54294-111A-4544-AC83-4538BEA7B3F3}" type="datetimeFigureOut">
              <a:rPr lang="en-US" smtClean="0"/>
              <a:pPr/>
              <a:t>1/19/2012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D927C9-A462-4FCE-856E-32058766432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3622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sz="5400" dirty="0" smtClean="0"/>
              <a:t>Communication in the Classroom</a:t>
            </a:r>
            <a:endParaRPr lang="en-US" sz="5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Communication Process</a:t>
            </a:r>
            <a:endParaRPr lang="en-US" dirty="0"/>
          </a:p>
        </p:txBody>
      </p:sp>
      <p:sp>
        <p:nvSpPr>
          <p:cNvPr id="3" name="Oval 2"/>
          <p:cNvSpPr/>
          <p:nvPr/>
        </p:nvSpPr>
        <p:spPr>
          <a:xfrm>
            <a:off x="228600" y="2667000"/>
            <a:ext cx="2590800" cy="2362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Flowchart: Connector 3"/>
          <p:cNvSpPr/>
          <p:nvPr/>
        </p:nvSpPr>
        <p:spPr>
          <a:xfrm>
            <a:off x="6400800" y="2590800"/>
            <a:ext cx="2438400" cy="2438400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Flowchart: Process 4"/>
          <p:cNvSpPr/>
          <p:nvPr/>
        </p:nvSpPr>
        <p:spPr>
          <a:xfrm>
            <a:off x="1066800" y="3276600"/>
            <a:ext cx="914400" cy="381000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Source</a:t>
            </a:r>
            <a:endParaRPr lang="en-US" dirty="0"/>
          </a:p>
        </p:txBody>
      </p:sp>
      <p:sp>
        <p:nvSpPr>
          <p:cNvPr id="6" name="Flowchart: Process 5"/>
          <p:cNvSpPr/>
          <p:nvPr/>
        </p:nvSpPr>
        <p:spPr>
          <a:xfrm>
            <a:off x="7010400" y="3200400"/>
            <a:ext cx="1066800" cy="381000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Audience</a:t>
            </a:r>
            <a:endParaRPr lang="en-US" dirty="0"/>
          </a:p>
        </p:txBody>
      </p:sp>
      <p:sp>
        <p:nvSpPr>
          <p:cNvPr id="8" name="Bevel 7"/>
          <p:cNvSpPr/>
          <p:nvPr/>
        </p:nvSpPr>
        <p:spPr>
          <a:xfrm>
            <a:off x="609600" y="3733800"/>
            <a:ext cx="1804416" cy="685800"/>
          </a:xfrm>
          <a:prstGeom prst="beve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Meaning</a:t>
            </a:r>
            <a:endParaRPr lang="en-US" dirty="0"/>
          </a:p>
        </p:txBody>
      </p:sp>
      <p:sp>
        <p:nvSpPr>
          <p:cNvPr id="9" name="Right Arrow 8"/>
          <p:cNvSpPr/>
          <p:nvPr/>
        </p:nvSpPr>
        <p:spPr>
          <a:xfrm>
            <a:off x="3429000" y="3352800"/>
            <a:ext cx="2209800" cy="10668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Message</a:t>
            </a:r>
            <a:endParaRPr lang="en-US" dirty="0"/>
          </a:p>
        </p:txBody>
      </p:sp>
      <p:sp>
        <p:nvSpPr>
          <p:cNvPr id="10" name="Bevel 9"/>
          <p:cNvSpPr/>
          <p:nvPr/>
        </p:nvSpPr>
        <p:spPr>
          <a:xfrm>
            <a:off x="6781800" y="3657600"/>
            <a:ext cx="1652016" cy="685800"/>
          </a:xfrm>
          <a:prstGeom prst="beve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Meaning</a:t>
            </a:r>
            <a:endParaRPr lang="en-US" dirty="0"/>
          </a:p>
        </p:txBody>
      </p:sp>
      <p:sp>
        <p:nvSpPr>
          <p:cNvPr id="12" name="Flowchart: Process 11"/>
          <p:cNvSpPr/>
          <p:nvPr/>
        </p:nvSpPr>
        <p:spPr>
          <a:xfrm>
            <a:off x="3124200" y="2971800"/>
            <a:ext cx="304800" cy="1905000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E</a:t>
            </a:r>
          </a:p>
          <a:p>
            <a:pPr algn="ctr"/>
            <a:r>
              <a:rPr lang="en-US" dirty="0" smtClean="0"/>
              <a:t>N</a:t>
            </a:r>
          </a:p>
          <a:p>
            <a:pPr algn="ctr"/>
            <a:r>
              <a:rPr lang="en-US" dirty="0" smtClean="0"/>
              <a:t>C</a:t>
            </a:r>
          </a:p>
          <a:p>
            <a:pPr algn="ctr"/>
            <a:r>
              <a:rPr lang="en-US" dirty="0" smtClean="0"/>
              <a:t>O</a:t>
            </a:r>
          </a:p>
          <a:p>
            <a:pPr algn="ctr"/>
            <a:r>
              <a:rPr lang="en-US" dirty="0" smtClean="0"/>
              <a:t>D</a:t>
            </a:r>
          </a:p>
          <a:p>
            <a:pPr algn="ctr"/>
            <a:r>
              <a:rPr lang="en-US" dirty="0" smtClean="0"/>
              <a:t>E</a:t>
            </a:r>
          </a:p>
          <a:p>
            <a:pPr algn="ctr"/>
            <a:endParaRPr lang="en-US" dirty="0"/>
          </a:p>
        </p:txBody>
      </p:sp>
      <p:sp>
        <p:nvSpPr>
          <p:cNvPr id="11" name="Frame 10"/>
          <p:cNvSpPr/>
          <p:nvPr/>
        </p:nvSpPr>
        <p:spPr>
          <a:xfrm>
            <a:off x="0" y="2209800"/>
            <a:ext cx="3124200" cy="3276600"/>
          </a:xfrm>
          <a:prstGeom prst="fra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685800" y="1676400"/>
            <a:ext cx="1828800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Field of Experience</a:t>
            </a: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5638800" y="2971800"/>
            <a:ext cx="304800" cy="1905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</a:t>
            </a:r>
          </a:p>
          <a:p>
            <a:pPr algn="ctr"/>
            <a:r>
              <a:rPr lang="en-US" dirty="0" smtClean="0"/>
              <a:t>E</a:t>
            </a:r>
          </a:p>
          <a:p>
            <a:pPr algn="ctr"/>
            <a:r>
              <a:rPr lang="en-US" dirty="0" smtClean="0"/>
              <a:t>C</a:t>
            </a:r>
          </a:p>
          <a:p>
            <a:pPr algn="ctr"/>
            <a:r>
              <a:rPr lang="en-US" dirty="0" smtClean="0"/>
              <a:t>O</a:t>
            </a:r>
          </a:p>
          <a:p>
            <a:pPr algn="ctr"/>
            <a:r>
              <a:rPr lang="en-US" dirty="0" smtClean="0"/>
              <a:t>D</a:t>
            </a:r>
          </a:p>
          <a:p>
            <a:pPr algn="ctr"/>
            <a:r>
              <a:rPr lang="en-US" dirty="0" smtClean="0"/>
              <a:t>E</a:t>
            </a:r>
          </a:p>
        </p:txBody>
      </p:sp>
      <p:sp>
        <p:nvSpPr>
          <p:cNvPr id="15" name="Frame 14"/>
          <p:cNvSpPr/>
          <p:nvPr/>
        </p:nvSpPr>
        <p:spPr>
          <a:xfrm>
            <a:off x="6019800" y="2209800"/>
            <a:ext cx="3124200" cy="3200400"/>
          </a:xfrm>
          <a:prstGeom prst="fra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6" name="Flowchart: Process 15"/>
          <p:cNvSpPr/>
          <p:nvPr/>
        </p:nvSpPr>
        <p:spPr>
          <a:xfrm>
            <a:off x="6705600" y="1676400"/>
            <a:ext cx="1828800" cy="460248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Field of Experience</a:t>
            </a:r>
            <a:endParaRPr lang="en-US" dirty="0"/>
          </a:p>
        </p:txBody>
      </p:sp>
      <p:sp>
        <p:nvSpPr>
          <p:cNvPr id="19" name="Flowchart: Punched Tape 18"/>
          <p:cNvSpPr/>
          <p:nvPr/>
        </p:nvSpPr>
        <p:spPr>
          <a:xfrm>
            <a:off x="3124200" y="5638800"/>
            <a:ext cx="2819400" cy="804672"/>
          </a:xfrm>
          <a:prstGeom prst="flowChartPunchedTap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Context</a:t>
            </a:r>
            <a:endParaRPr lang="en-US" sz="2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 smtClean="0">
                <a:effectLst/>
              </a:rPr>
              <a:t>Similarities With Written Communication</a:t>
            </a:r>
            <a:endParaRPr lang="en-US" dirty="0">
              <a:effectLst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Font typeface="Arial" pitchFamily="34" charset="0"/>
              <a:buChar char="•"/>
            </a:pPr>
            <a:r>
              <a:rPr lang="en-US" sz="2100" dirty="0" smtClean="0"/>
              <a:t>Thesis (central idea) and purpose</a:t>
            </a:r>
          </a:p>
          <a:p>
            <a:pPr>
              <a:buFont typeface="Arial" pitchFamily="34" charset="0"/>
              <a:buChar char="•"/>
            </a:pPr>
            <a:endParaRPr lang="en-US" sz="2100" dirty="0" smtClean="0"/>
          </a:p>
          <a:p>
            <a:pPr>
              <a:buFont typeface="Arial" pitchFamily="34" charset="0"/>
              <a:buChar char="•"/>
            </a:pPr>
            <a:r>
              <a:rPr lang="en-US" sz="2100" dirty="0" smtClean="0"/>
              <a:t>Organization</a:t>
            </a:r>
          </a:p>
          <a:p>
            <a:pPr lvl="1">
              <a:buFont typeface="Arial" pitchFamily="34" charset="0"/>
              <a:buChar char="•"/>
            </a:pPr>
            <a:r>
              <a:rPr lang="en-US" sz="2100" dirty="0" smtClean="0"/>
              <a:t>Introduction, body, conclusion</a:t>
            </a:r>
          </a:p>
          <a:p>
            <a:pPr lvl="1">
              <a:buFont typeface="Arial" pitchFamily="34" charset="0"/>
              <a:buChar char="•"/>
            </a:pPr>
            <a:r>
              <a:rPr lang="en-US" sz="2100" dirty="0" smtClean="0"/>
              <a:t>Clear relationship among main points</a:t>
            </a:r>
          </a:p>
          <a:p>
            <a:pPr>
              <a:buFont typeface="Arial" pitchFamily="34" charset="0"/>
              <a:buChar char="•"/>
            </a:pPr>
            <a:endParaRPr lang="en-US" sz="2100" dirty="0" smtClean="0"/>
          </a:p>
          <a:p>
            <a:pPr>
              <a:buFont typeface="Arial" pitchFamily="34" charset="0"/>
              <a:buChar char="•"/>
            </a:pPr>
            <a:r>
              <a:rPr lang="en-US" sz="2100" dirty="0" smtClean="0"/>
              <a:t>Supporting Material	</a:t>
            </a:r>
          </a:p>
          <a:p>
            <a:pPr lvl="1">
              <a:buFont typeface="Arial" pitchFamily="34" charset="0"/>
              <a:buChar char="•"/>
            </a:pPr>
            <a:r>
              <a:rPr lang="en-US" sz="2100" dirty="0" smtClean="0"/>
              <a:t>Time limit/Page Limit</a:t>
            </a:r>
          </a:p>
          <a:p>
            <a:pPr lvl="1">
              <a:buFont typeface="Arial" pitchFamily="34" charset="0"/>
              <a:buChar char="•"/>
            </a:pPr>
            <a:r>
              <a:rPr lang="en-US" sz="2100" dirty="0" smtClean="0"/>
              <a:t>Audience Centered Selection of Material</a:t>
            </a:r>
          </a:p>
          <a:p>
            <a:pPr lvl="1">
              <a:buFont typeface="Arial" pitchFamily="34" charset="0"/>
              <a:buChar char="•"/>
            </a:pPr>
            <a:r>
              <a:rPr lang="en-US" sz="2100" dirty="0" smtClean="0"/>
              <a:t>Must be cited</a:t>
            </a:r>
          </a:p>
          <a:p>
            <a:pPr marL="404813" lvl="1" indent="-12700">
              <a:buFont typeface="Arial" pitchFamily="34" charset="0"/>
              <a:buChar char="•"/>
            </a:pPr>
            <a:endParaRPr lang="en-US" sz="2100" dirty="0" smtClean="0"/>
          </a:p>
          <a:p>
            <a:pPr marL="115888" lvl="1" indent="276225">
              <a:buFont typeface="Arial" pitchFamily="34" charset="0"/>
              <a:buChar char="•"/>
            </a:pPr>
            <a:r>
              <a:rPr lang="en-US" sz="2100" dirty="0" smtClean="0"/>
              <a:t>Style </a:t>
            </a:r>
          </a:p>
          <a:p>
            <a:pPr marL="404813" lvl="1" indent="-12700">
              <a:buFont typeface="Arial" pitchFamily="34" charset="0"/>
              <a:buChar char="•"/>
            </a:pPr>
            <a:r>
              <a:rPr lang="en-US" sz="2100" dirty="0" smtClean="0"/>
              <a:t>Direct</a:t>
            </a:r>
          </a:p>
          <a:p>
            <a:pPr marL="404813" lvl="1" indent="-12700">
              <a:buFont typeface="Arial" pitchFamily="34" charset="0"/>
              <a:buChar char="•"/>
            </a:pPr>
            <a:r>
              <a:rPr lang="en-US" sz="2100" dirty="0" smtClean="0"/>
              <a:t>Engaging</a:t>
            </a:r>
          </a:p>
          <a:p>
            <a:pPr marL="404813" lvl="1" indent="-12700">
              <a:buFont typeface="Arial" pitchFamily="34" charset="0"/>
              <a:buChar char="•"/>
            </a:pPr>
            <a:r>
              <a:rPr lang="en-US" sz="2100" dirty="0" smtClean="0"/>
              <a:t>Appropriate for occasion and audience</a:t>
            </a:r>
          </a:p>
          <a:p>
            <a:pPr>
              <a:buFont typeface="Arial" pitchFamily="34" charset="0"/>
              <a:buChar char="•"/>
            </a:pPr>
            <a:endParaRPr lang="en-US" sz="2100" dirty="0" smtClean="0"/>
          </a:p>
          <a:p>
            <a:pPr>
              <a:buFont typeface="Arial" pitchFamily="34" charset="0"/>
              <a:buChar char="•"/>
            </a:pPr>
            <a:endParaRPr lang="en-US" sz="2100" dirty="0" smtClean="0">
              <a:solidFill>
                <a:srgbClr val="91581F"/>
              </a:solidFill>
            </a:endParaRPr>
          </a:p>
          <a:p>
            <a:pPr>
              <a:buFont typeface="Arial" pitchFamily="34" charset="0"/>
              <a:buChar char="•"/>
            </a:pPr>
            <a:endParaRPr lang="en-US" sz="2400" dirty="0" smtClean="0">
              <a:solidFill>
                <a:srgbClr val="91581F"/>
              </a:solidFill>
            </a:endParaRPr>
          </a:p>
          <a:p>
            <a:pPr>
              <a:buFont typeface="Arial" pitchFamily="34" charset="0"/>
              <a:buChar char="•"/>
            </a:pPr>
            <a:endParaRPr lang="en-US" sz="2400" dirty="0" smtClean="0">
              <a:solidFill>
                <a:srgbClr val="91581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89335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28600" y="1083440"/>
            <a:ext cx="87846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u="sng" dirty="0" smtClean="0"/>
              <a:t>Differences from Written Communication</a:t>
            </a:r>
            <a:endParaRPr lang="en-US" sz="3600" u="sng" dirty="0"/>
          </a:p>
        </p:txBody>
      </p:sp>
      <p:sp>
        <p:nvSpPr>
          <p:cNvPr id="4" name="TextBox 3"/>
          <p:cNvSpPr txBox="1"/>
          <p:nvPr/>
        </p:nvSpPr>
        <p:spPr>
          <a:xfrm>
            <a:off x="993449" y="2362200"/>
            <a:ext cx="731520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Oral Communication:</a:t>
            </a:r>
          </a:p>
          <a:p>
            <a:endParaRPr lang="en-US" sz="2800" dirty="0" smtClean="0"/>
          </a:p>
          <a:p>
            <a:pPr marL="914400" lvl="1" indent="-457200">
              <a:buFont typeface="Arial" pitchFamily="34" charset="0"/>
              <a:buChar char="•"/>
            </a:pPr>
            <a:r>
              <a:rPr lang="en-US" sz="2800" dirty="0" smtClean="0"/>
              <a:t>Takes Place in Real Time</a:t>
            </a:r>
          </a:p>
          <a:p>
            <a:pPr marL="457200" indent="-457200">
              <a:buFont typeface="Arial" pitchFamily="34" charset="0"/>
              <a:buChar char="•"/>
            </a:pPr>
            <a:endParaRPr lang="en-US" sz="2800" dirty="0"/>
          </a:p>
          <a:p>
            <a:pPr marL="914400" lvl="1" indent="-457200">
              <a:buFont typeface="Arial" pitchFamily="34" charset="0"/>
              <a:buChar char="•"/>
            </a:pPr>
            <a:r>
              <a:rPr lang="en-US" sz="2800" dirty="0" smtClean="0"/>
              <a:t>Is a Physical Skill</a:t>
            </a:r>
          </a:p>
        </p:txBody>
      </p:sp>
    </p:spTree>
    <p:extLst>
      <p:ext uri="{BB962C8B-B14F-4D97-AF65-F5344CB8AC3E}">
        <p14:creationId xmlns:p14="http://schemas.microsoft.com/office/powerpoint/2010/main" val="24664915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28600" y="304800"/>
            <a:ext cx="87846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/>
              <a:t>Differences from Written Communication</a:t>
            </a:r>
            <a:endParaRPr lang="en-US" sz="3600" dirty="0"/>
          </a:p>
        </p:txBody>
      </p:sp>
      <p:sp>
        <p:nvSpPr>
          <p:cNvPr id="4" name="TextBox 3"/>
          <p:cNvSpPr txBox="1"/>
          <p:nvPr/>
        </p:nvSpPr>
        <p:spPr>
          <a:xfrm>
            <a:off x="1066800" y="838200"/>
            <a:ext cx="6858000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/>
              <a:t>Real Time Delivery</a:t>
            </a:r>
          </a:p>
          <a:p>
            <a:endParaRPr lang="en-US" sz="2800" dirty="0"/>
          </a:p>
          <a:p>
            <a:pPr marL="457200" lvl="2">
              <a:buFont typeface="Arial" pitchFamily="34" charset="0"/>
              <a:buChar char="•"/>
            </a:pPr>
            <a:r>
              <a:rPr lang="en-US" sz="2400" dirty="0" smtClean="0"/>
              <a:t>Limited amount of material can be presented</a:t>
            </a:r>
          </a:p>
          <a:p>
            <a:pPr marL="457200" lvl="2"/>
            <a:r>
              <a:rPr lang="en-US" sz="2400" dirty="0"/>
              <a:t>	</a:t>
            </a:r>
            <a:r>
              <a:rPr lang="en-US" sz="2400" dirty="0" smtClean="0"/>
              <a:t>Speak @125 wpm</a:t>
            </a:r>
          </a:p>
          <a:p>
            <a:pPr marL="457200" lvl="2"/>
            <a:r>
              <a:rPr lang="en-US" sz="2400" dirty="0"/>
              <a:t>	</a:t>
            </a:r>
            <a:r>
              <a:rPr lang="en-US" sz="2400" dirty="0" smtClean="0"/>
              <a:t>Paragraph approximately 125 words </a:t>
            </a:r>
            <a:endParaRPr lang="en-US" sz="2400" dirty="0"/>
          </a:p>
          <a:p>
            <a:pPr marL="457200" lvl="2"/>
            <a:endParaRPr lang="en-US" sz="2400" dirty="0" smtClean="0"/>
          </a:p>
          <a:p>
            <a:pPr marL="800100" lvl="2" indent="-342900">
              <a:buFont typeface="Arial" pitchFamily="34" charset="0"/>
              <a:buChar char="•"/>
            </a:pPr>
            <a:r>
              <a:rPr lang="en-US" sz="2400" dirty="0" smtClean="0"/>
              <a:t>Audience must attend to, understand, and   remember presentation</a:t>
            </a:r>
          </a:p>
          <a:p>
            <a:pPr marL="457200" lvl="2"/>
            <a:endParaRPr lang="en-US" sz="2400" dirty="0"/>
          </a:p>
          <a:p>
            <a:pPr marL="800100" lvl="2" indent="-342900">
              <a:buFont typeface="Arial" pitchFamily="34" charset="0"/>
              <a:buChar char="•"/>
            </a:pPr>
            <a:r>
              <a:rPr lang="en-US" sz="2400" dirty="0" smtClean="0"/>
              <a:t>Language and meanings </a:t>
            </a:r>
            <a:r>
              <a:rPr lang="en-US" sz="2400" dirty="0"/>
              <a:t>be </a:t>
            </a:r>
            <a:r>
              <a:rPr lang="en-US" sz="2400" dirty="0" smtClean="0"/>
              <a:t>absolutely clear and immediately understandable</a:t>
            </a:r>
          </a:p>
          <a:p>
            <a:pPr marL="800100" lvl="2" indent="-342900">
              <a:buFont typeface="Arial" pitchFamily="34" charset="0"/>
              <a:buChar char="•"/>
            </a:pPr>
            <a:endParaRPr lang="en-US" sz="2400" dirty="0"/>
          </a:p>
          <a:p>
            <a:pPr marL="800100" lvl="2" indent="-342900">
              <a:buFont typeface="Arial" pitchFamily="34" charset="0"/>
              <a:buChar char="•"/>
            </a:pPr>
            <a:r>
              <a:rPr lang="en-US" sz="2400" dirty="0" smtClean="0"/>
              <a:t>Must have transparent and explicit organization</a:t>
            </a:r>
          </a:p>
          <a:p>
            <a:pPr marL="0" lvl="1">
              <a:buFont typeface="Arial" pitchFamily="34" charset="0"/>
              <a:buChar char="•"/>
            </a:pPr>
            <a:endParaRPr lang="en-US" sz="2400" dirty="0" smtClean="0"/>
          </a:p>
          <a:p>
            <a:pPr marL="0" lvl="1">
              <a:buFont typeface="Arial" pitchFamily="34" charset="0"/>
              <a:buChar char="•"/>
            </a:pPr>
            <a:endParaRPr 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22129455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28600" y="304800"/>
            <a:ext cx="87846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/>
              <a:t>Differences from Written Communication</a:t>
            </a:r>
            <a:endParaRPr lang="en-US" sz="3600" dirty="0"/>
          </a:p>
        </p:txBody>
      </p:sp>
      <p:sp>
        <p:nvSpPr>
          <p:cNvPr id="4" name="TextBox 3"/>
          <p:cNvSpPr txBox="1"/>
          <p:nvPr/>
        </p:nvSpPr>
        <p:spPr>
          <a:xfrm>
            <a:off x="1066800" y="838200"/>
            <a:ext cx="6858000" cy="36009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/>
              <a:t>Real Time Delivery</a:t>
            </a:r>
          </a:p>
          <a:p>
            <a:endParaRPr lang="en-US" sz="2800" dirty="0"/>
          </a:p>
          <a:p>
            <a:pPr marL="457200" lvl="2">
              <a:buFont typeface="Arial" pitchFamily="34" charset="0"/>
              <a:buChar char="•"/>
            </a:pPr>
            <a:r>
              <a:rPr lang="en-US" sz="2400" dirty="0" smtClean="0"/>
              <a:t>Limited amount of material can be presented </a:t>
            </a:r>
          </a:p>
          <a:p>
            <a:pPr marL="457200" lvl="2">
              <a:buFont typeface="Arial" pitchFamily="34" charset="0"/>
              <a:buChar char="•"/>
            </a:pPr>
            <a:endParaRPr lang="en-US" sz="2400" dirty="0" smtClean="0"/>
          </a:p>
          <a:p>
            <a:pPr marL="457200" lvl="2">
              <a:buFont typeface="Arial" pitchFamily="34" charset="0"/>
              <a:buChar char="•"/>
            </a:pPr>
            <a:r>
              <a:rPr lang="en-US" sz="2400" dirty="0" smtClean="0"/>
              <a:t>Transparent and explicit organization</a:t>
            </a:r>
          </a:p>
          <a:p>
            <a:pPr marL="0" lvl="1">
              <a:buFont typeface="Arial" pitchFamily="34" charset="0"/>
              <a:buChar char="•"/>
            </a:pPr>
            <a:endParaRPr lang="en-US" sz="2400" dirty="0" smtClean="0"/>
          </a:p>
          <a:p>
            <a:pPr marL="457200" lvl="2">
              <a:buFont typeface="Arial" pitchFamily="34" charset="0"/>
              <a:buChar char="•"/>
            </a:pPr>
            <a:r>
              <a:rPr lang="en-US" sz="2400" dirty="0" smtClean="0"/>
              <a:t>Must be immediately understandable</a:t>
            </a:r>
          </a:p>
          <a:p>
            <a:pPr marL="0" lvl="1">
              <a:buFont typeface="Arial" pitchFamily="34" charset="0"/>
              <a:buChar char="•"/>
            </a:pPr>
            <a:endParaRPr lang="en-US" sz="2400" dirty="0" smtClean="0"/>
          </a:p>
          <a:p>
            <a:pPr marL="457200" lvl="2">
              <a:buFont typeface="Arial" pitchFamily="34" charset="0"/>
              <a:buChar char="•"/>
            </a:pPr>
            <a:r>
              <a:rPr lang="en-US" sz="2400" dirty="0" smtClean="0"/>
              <a:t>Must keep attention and be memorable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5644651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28600" y="304800"/>
            <a:ext cx="87846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/>
              <a:t>Differences from Written Communication</a:t>
            </a:r>
            <a:endParaRPr lang="en-US" sz="3600" dirty="0"/>
          </a:p>
        </p:txBody>
      </p:sp>
      <p:sp>
        <p:nvSpPr>
          <p:cNvPr id="4" name="TextBox 3"/>
          <p:cNvSpPr txBox="1"/>
          <p:nvPr/>
        </p:nvSpPr>
        <p:spPr>
          <a:xfrm>
            <a:off x="990600" y="990600"/>
            <a:ext cx="7315200" cy="53860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/>
              <a:t>Physical </a:t>
            </a:r>
            <a:r>
              <a:rPr lang="en-US" sz="3200" dirty="0" smtClean="0"/>
              <a:t>Channels</a:t>
            </a:r>
            <a:endParaRPr lang="en-US" sz="2800" u="sng" dirty="0"/>
          </a:p>
          <a:p>
            <a:pPr lvl="1">
              <a:buFont typeface="Arial" pitchFamily="34" charset="0"/>
              <a:buChar char="•"/>
            </a:pPr>
            <a:r>
              <a:rPr lang="en-US" sz="2400" dirty="0" smtClean="0"/>
              <a:t>Physical delivery impacts </a:t>
            </a:r>
            <a:r>
              <a:rPr lang="en-US" sz="2400" dirty="0"/>
              <a:t>attention, understanding, and memory of audience</a:t>
            </a:r>
          </a:p>
          <a:p>
            <a:pPr lvl="1"/>
            <a:endParaRPr lang="en-US" sz="2400" dirty="0"/>
          </a:p>
          <a:p>
            <a:pPr lvl="1">
              <a:buFont typeface="Arial" pitchFamily="34" charset="0"/>
              <a:buChar char="•"/>
            </a:pPr>
            <a:r>
              <a:rPr lang="en-US" sz="2400" dirty="0" smtClean="0"/>
              <a:t>Physical delivery impacts </a:t>
            </a:r>
            <a:r>
              <a:rPr lang="en-US" sz="2400" dirty="0"/>
              <a:t>credibility of speaker</a:t>
            </a:r>
          </a:p>
          <a:p>
            <a:pPr lvl="1"/>
            <a:endParaRPr lang="en-US" sz="2400" dirty="0"/>
          </a:p>
          <a:p>
            <a:pPr lvl="1">
              <a:buFont typeface="Arial" pitchFamily="34" charset="0"/>
              <a:buChar char="•"/>
            </a:pPr>
            <a:r>
              <a:rPr lang="en-US" sz="2400" dirty="0" smtClean="0"/>
              <a:t>Physical delivery requires </a:t>
            </a:r>
            <a:r>
              <a:rPr lang="en-US" sz="2400" dirty="0"/>
              <a:t>physical rehearsal to develop</a:t>
            </a:r>
          </a:p>
          <a:p>
            <a:pPr lvl="1">
              <a:buFont typeface="Arial" pitchFamily="34" charset="0"/>
              <a:buChar char="•"/>
            </a:pPr>
            <a:endParaRPr lang="en-US" sz="2400" dirty="0"/>
          </a:p>
          <a:p>
            <a:pPr lvl="1">
              <a:buFont typeface="Arial" pitchFamily="34" charset="0"/>
              <a:buChar char="•"/>
            </a:pPr>
            <a:r>
              <a:rPr lang="en-US" sz="2400" dirty="0" smtClean="0"/>
              <a:t>Physical delivery takes </a:t>
            </a:r>
            <a:r>
              <a:rPr lang="en-US" sz="2400" dirty="0"/>
              <a:t>longer to </a:t>
            </a:r>
            <a:r>
              <a:rPr lang="en-US" sz="2400" dirty="0" smtClean="0"/>
              <a:t>develop than content</a:t>
            </a:r>
            <a:endParaRPr lang="en-US" sz="2400" dirty="0"/>
          </a:p>
          <a:p>
            <a:pPr lvl="1"/>
            <a:endParaRPr lang="en-US" sz="2400" dirty="0"/>
          </a:p>
          <a:p>
            <a:pPr lvl="1">
              <a:buFont typeface="Arial" pitchFamily="34" charset="0"/>
              <a:buChar char="•"/>
            </a:pPr>
            <a:r>
              <a:rPr lang="en-US" sz="2400" dirty="0" smtClean="0"/>
              <a:t>Physical delivery produces </a:t>
            </a:r>
            <a:r>
              <a:rPr lang="en-US" sz="2400" dirty="0"/>
              <a:t>performance </a:t>
            </a:r>
            <a:r>
              <a:rPr lang="en-US" sz="2400" dirty="0" smtClean="0"/>
              <a:t>anxiety, which affects speaker’s body and mind in delivery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9362153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364</TotalTime>
  <Words>165</Words>
  <Application>Microsoft Office PowerPoint</Application>
  <PresentationFormat>On-screen Show (4:3)</PresentationFormat>
  <Paragraphs>79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Communication in the Classroom</vt:lpstr>
      <vt:lpstr>The Communication Process</vt:lpstr>
      <vt:lpstr>Similarities With Written Communication</vt:lpstr>
      <vt:lpstr>PowerPoint Presentation</vt:lpstr>
      <vt:lpstr>PowerPoint Presentation</vt:lpstr>
      <vt:lpstr>PowerPoint Presentation</vt:lpstr>
      <vt:lpstr>PowerPoint Presentation</vt:lpstr>
    </vt:vector>
  </TitlesOfParts>
  <Company>Roanoke College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Communication Process</dc:title>
  <dc:creator>dselby</dc:creator>
  <cp:lastModifiedBy>Gail Steehler</cp:lastModifiedBy>
  <cp:revision>22</cp:revision>
  <dcterms:created xsi:type="dcterms:W3CDTF">2010-09-02T16:57:21Z</dcterms:created>
  <dcterms:modified xsi:type="dcterms:W3CDTF">2012-01-20T02:13:01Z</dcterms:modified>
</cp:coreProperties>
</file>